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17" r:id="rId4"/>
    <p:sldId id="1044" r:id="rId5"/>
    <p:sldId id="1015" r:id="rId6"/>
    <p:sldId id="1042" r:id="rId7"/>
    <p:sldId id="1047" r:id="rId8"/>
    <p:sldId id="1020" r:id="rId9"/>
    <p:sldId id="1030" r:id="rId10"/>
    <p:sldId id="1033" r:id="rId11"/>
    <p:sldId id="1021" r:id="rId12"/>
    <p:sldId id="1040" r:id="rId13"/>
    <p:sldId id="1016" r:id="rId14"/>
    <p:sldId id="1023" r:id="rId15"/>
    <p:sldId id="1034" r:id="rId16"/>
    <p:sldId id="1035" r:id="rId17"/>
    <p:sldId id="1039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I’ve got a stamp from China</a:t>
            </a:r>
            <a:r>
              <a:rPr lang="en-US" altLang="zh-CN" sz="4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32839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4940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Which city is famous for “the city of kites”?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4688" algn="l"/>
                <a:tab pos="6813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Weifang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Chengdu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3487768"/>
            <a:ext cx="1666875" cy="352425"/>
          </a:xfrm>
          <a:prstGeom prst="rect">
            <a:avLst/>
          </a:prstGeom>
        </p:spPr>
      </p:pic>
      <p:sp>
        <p:nvSpPr>
          <p:cNvPr id="5" name="内容占位符 4"/>
          <p:cNvSpPr txBox="1">
            <a:spLocks/>
          </p:cNvSpPr>
          <p:nvPr/>
        </p:nvSpPr>
        <p:spPr bwMode="auto">
          <a:xfrm>
            <a:off x="586022" y="4562544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根据常识可知，潍坊被称为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风筝之城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386" y="3410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 txBox="1">
            <a:spLocks/>
          </p:cNvSpPr>
          <p:nvPr/>
        </p:nvSpPr>
        <p:spPr bwMode="auto">
          <a:xfrm>
            <a:off x="360854" y="835712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swim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table tennis?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11638" algn="l"/>
                <a:tab pos="6550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or	C.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5386" y="9442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86022" y="2049384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本句句意为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你会游泳还是打乒乓球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用在疑问句中表示选择，故选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05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 knife, you, have, fork, got, and, chopsticks, or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letter, a, has, Lingling, from, got, New York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 I, stamp, from, China, haven’t, got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7534" y="2136375"/>
            <a:ext cx="7487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Have you got a knife and fork or chopsticks?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7534" y="3414223"/>
            <a:ext cx="69118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Lingling has got a letter from New York.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534" y="4836819"/>
            <a:ext cx="5400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haven’t got a stamp from China.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2524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teaches, my, us, home, at, mother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book, about, have, got, I, a, world, the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819" y="2364088"/>
            <a:ext cx="49455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 mother teaches us at home.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6574" y="3644078"/>
            <a:ext cx="5436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have got a book about the world.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阅读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Mexican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tacos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墨西哥塔可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Spanish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guitar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Spanish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guitar.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Italian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pizza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German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sausages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德国香肠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3984"/>
            <a:ext cx="9478768" cy="7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840126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pizza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Canadian maple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枫树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sticker?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koala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Hanbok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Kimono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hanbok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Brazil.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Russian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dances?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2699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Egyptian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pyramids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金字塔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myths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希腊神话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pyramid stories. Let’s read together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is full of amazing things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brings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1967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French bread	B. Mexican tacos	C. dumplings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743" y="14605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2555941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 got dumplings.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带来了饺子，故选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5A0275D8-BBC3-931C-6C4E-03F8E5C8D5A6}"/>
              </a:ext>
            </a:extLst>
          </p:cNvPr>
          <p:cNvSpPr txBox="1">
            <a:spLocks/>
          </p:cNvSpPr>
          <p:nvPr/>
        </p:nvSpPr>
        <p:spPr bwMode="auto">
          <a:xfrm>
            <a:off x="360854" y="3201343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 interested in a Spanish guitar, he enjoys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0688" algn="l"/>
                <a:tab pos="6813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cooking	B. sports	C. music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86022" y="4473109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对西班牙吉他和印度鼓的兴趣表明他喜欢不同国家的音乐，故选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3673" y="33288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0CC52E5-4A36-4E3C-8399-9362B12D6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“hanbok” refers to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Japanese kite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Korean traditional dress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Chinese festival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3263000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“or a Kimono”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hanbok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是一种韩国传统连衣裙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韩服，故选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8755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E729ADC3-9982-B1A1-E888-8365D3E07B22}"/>
              </a:ext>
            </a:extLst>
          </p:cNvPr>
          <p:cNvSpPr txBox="1">
            <a:spLocks/>
          </p:cNvSpPr>
          <p:nvPr/>
        </p:nvSpPr>
        <p:spPr bwMode="auto">
          <a:xfrm>
            <a:off x="360854" y="3876753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Sam and Lingling likely to do next?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Bake pizza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Read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 the guitar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9875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3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389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12331"/>
            <a:ext cx="9622784" cy="712946"/>
          </a:xfrm>
          <a:prstGeom prst="rect">
            <a:avLst/>
          </a:prstGeom>
        </p:spPr>
      </p:pic>
      <p:pic>
        <p:nvPicPr>
          <p:cNvPr id="5" name="fd124.jpg" descr="id:2147493566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4699315"/>
            <a:ext cx="10088525" cy="170861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2161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I’ve got some stamps from China.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I’ve got a book about sports.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I’ve got a dragon kite from China.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I’ve got Chinese chopsticks.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25426" y="59867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93778" y="598678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103318" y="59954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66386" y="59954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8611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用所给单词的适当形式填空。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have four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often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12430" y="1965962"/>
            <a:ext cx="1199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classes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496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根据空格前的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四个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用复数形式，故填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常用在一般现在时的句子中，主语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是第三人称单数，因此谓语动词应该用第三人称单数形式，故填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3235478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teaches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16648"/>
          </a:xfrm>
        </p:spPr>
        <p:txBody>
          <a:bodyPr/>
          <a:lstStyle/>
          <a:p>
            <a:pPr marL="266700" indent="-26670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stamp from China, but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 stamp from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some English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 for me. I can’t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0213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根据连词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可知，前后两句为转折关系，前一句意为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我有一张中国邮票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，则后半句表达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我没有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haven’t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9724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是第三人称单数，谓语动词用第三人称单数形式，故填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272" y="5213960"/>
            <a:ext cx="72501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主语</a:t>
            </a:r>
            <a:r>
              <a:rPr lang="en-US" altLang="zh-CN">
                <a:cs typeface="Times New Roman" panose="02020603050405020304" pitchFamily="18" charset="0"/>
              </a:rPr>
              <a:t>It</a:t>
            </a:r>
            <a:r>
              <a:rPr lang="zh-CN" altLang="zh-CN">
                <a:cs typeface="Times New Roman" panose="02020603050405020304" pitchFamily="18" charset="0"/>
              </a:rPr>
              <a:t>是单数人称，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动词用</a:t>
            </a:r>
            <a:r>
              <a:rPr lang="en-US" altLang="zh-CN">
                <a:cs typeface="Times New Roman" panose="02020603050405020304" pitchFamily="18" charset="0"/>
              </a:rPr>
              <a:t>is,</a:t>
            </a:r>
            <a:r>
              <a:rPr lang="zh-CN" altLang="zh-CN">
                <a:cs typeface="Times New Roman" panose="02020603050405020304" pitchFamily="18" charset="0"/>
              </a:rPr>
              <a:t>故填</a:t>
            </a:r>
            <a:r>
              <a:rPr lang="en-US" altLang="zh-CN">
                <a:cs typeface="Times New Roman" panose="02020603050405020304" pitchFamily="18" charset="0"/>
              </a:rPr>
              <a:t>is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31554" y="903905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haven’t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24198" y="3468483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98662" y="47453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53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998" y="1558973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  <a:tabLst>
                <a:tab pos="430530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en-US" altLang="zh-CN" dirty="0"/>
              <a:t>1.</a:t>
            </a:r>
            <a:r>
              <a:rPr lang="zh-CN" altLang="zh-CN" dirty="0"/>
              <a:t>—</a:t>
            </a:r>
            <a:r>
              <a:rPr lang="en-US" altLang="zh-CN" dirty="0"/>
              <a:t>Have you got </a:t>
            </a:r>
            <a:r>
              <a:rPr lang="zh-CN" altLang="zh-CN" u="sng" dirty="0"/>
              <a:t>　　　　　　　</a:t>
            </a:r>
            <a:r>
              <a:rPr lang="en-US" altLang="zh-CN" u="sng" dirty="0"/>
              <a:t>  </a:t>
            </a:r>
            <a:r>
              <a:rPr lang="en-US" altLang="zh-CN" dirty="0"/>
              <a:t>or </a:t>
            </a:r>
            <a:r>
              <a:rPr lang="zh-CN" altLang="zh-CN" u="sng" dirty="0"/>
              <a:t>　　　</a:t>
            </a:r>
            <a:r>
              <a:rPr lang="en-US" altLang="zh-CN" u="sng" dirty="0"/>
              <a:t>   </a:t>
            </a:r>
            <a:r>
              <a:rPr lang="zh-CN" altLang="zh-CN" u="sng" dirty="0"/>
              <a:t>　</a:t>
            </a:r>
            <a:r>
              <a:rPr lang="en-US" altLang="zh-CN" dirty="0"/>
              <a:t>?</a:t>
            </a:r>
            <a:endParaRPr lang="zh-CN" altLang="zh-CN" dirty="0"/>
          </a:p>
          <a:p>
            <a:pPr indent="266700" hangingPunct="0"/>
            <a:r>
              <a:rPr lang="zh-CN" altLang="zh-CN" dirty="0"/>
              <a:t>—</a:t>
            </a:r>
            <a:r>
              <a:rPr lang="en-US" altLang="zh-CN" dirty="0"/>
              <a:t>Neither</a:t>
            </a:r>
            <a:r>
              <a:rPr lang="zh-CN" altLang="zh-CN" dirty="0"/>
              <a:t>（都没有）</a:t>
            </a:r>
            <a:r>
              <a:rPr lang="en-US" altLang="zh-CN" dirty="0"/>
              <a:t>.</a:t>
            </a:r>
            <a:endParaRPr lang="zh-CN" altLang="zh-CN" dirty="0"/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7" y="701322"/>
            <a:ext cx="7222905" cy="767588"/>
          </a:xfrm>
          <a:prstGeom prst="rect">
            <a:avLst/>
          </a:prstGeom>
        </p:spPr>
      </p:pic>
      <p:pic>
        <p:nvPicPr>
          <p:cNvPr id="4" name="fd41.jpg" descr="id:21474935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2348880"/>
            <a:ext cx="1582714" cy="121842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17518" y="4077229"/>
            <a:ext cx="2651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 knife and fork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56041" y="4008221"/>
            <a:ext cx="1781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chopsticks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760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图片为刀叉和筷子，本题横线部分缺少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一副刀叉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一双筷子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的表述，故填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fork and knife, chopsticks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14280"/>
            <a:ext cx="11485848" cy="4431983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3406775" algn="l"/>
                <a:tab pos="4230688" algn="l"/>
                <a:tab pos="819150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pet cat. But she has got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has got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fd42.jpg" descr="id:21474935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1121085"/>
            <a:ext cx="1435640" cy="1298456"/>
          </a:xfrm>
          <a:prstGeom prst="rect">
            <a:avLst/>
          </a:prstGeom>
        </p:spPr>
      </p:pic>
      <p:pic>
        <p:nvPicPr>
          <p:cNvPr id="7" name="fd43.jpg" descr="id:21474935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1140106"/>
            <a:ext cx="1519436" cy="131619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3012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根据第二句的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可知，本题两句话为转折关系。图片为一个风筝，由此可以判断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没有宠物猫但是有一个风筝，故填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hasn’t got, kite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5200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图片为一些中国邮票，故填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stamps 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1198" y="2726227"/>
            <a:ext cx="17139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hasn’t got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255960" y="2795235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kite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65414" y="4638884"/>
            <a:ext cx="2105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stamps from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01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626248"/>
            <a:ext cx="11485848" cy="4801314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3140075" algn="l"/>
                <a:tab pos="819150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play it every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She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5941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be e-friends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fd44.jpg" descr="id:21474936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0961" y="795005"/>
            <a:ext cx="1357052" cy="1288961"/>
          </a:xfrm>
          <a:prstGeom prst="rect">
            <a:avLst/>
          </a:prstGeom>
        </p:spPr>
      </p:pic>
      <p:pic>
        <p:nvPicPr>
          <p:cNvPr id="9" name="fd45.jpg" descr="id:21474936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71241" y="897374"/>
            <a:ext cx="1671837" cy="1186592"/>
          </a:xfrm>
          <a:prstGeom prst="rect">
            <a:avLst/>
          </a:prstGeom>
        </p:spPr>
      </p:pic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60854" y="275205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图片为一个足球，可以推断出本句句意为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我有一个足球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为第一人称，谓语动词用原形，故填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have, football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7"/>
          <p:cNvSpPr txBox="1">
            <a:spLocks/>
          </p:cNvSpPr>
          <p:nvPr/>
        </p:nvSpPr>
        <p:spPr bwMode="auto">
          <a:xfrm>
            <a:off x="360854" y="52221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是第三人称单数，谓语动词用第三人称单数形式，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has, computer, write/send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2191" y="222883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899949" y="2226845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football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29482" y="4157913"/>
            <a:ext cx="704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has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66604" y="4087953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computer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302183" y="4158865"/>
            <a:ext cx="1779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write/send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7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/>
      <p:bldP spid="4" grpId="0"/>
      <p:bldP spid="5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98025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about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you and your classmate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differences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different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difficult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5632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86022" y="3917955"/>
            <a:ext cx="112606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是复数名词，意为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是形容词，意为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。这里是谈论两者之间的不同点，故选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3075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7262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live	B. living	C. lives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11815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9728" y="2319121"/>
            <a:ext cx="112469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主语</a:t>
            </a:r>
            <a:r>
              <a:rPr lang="en-US" altLang="zh-CN">
                <a:cs typeface="Times New Roman" panose="02020603050405020304" pitchFamily="18" charset="0"/>
              </a:rPr>
              <a:t>Sally</a:t>
            </a:r>
            <a:r>
              <a:rPr lang="zh-CN" altLang="zh-CN">
                <a:cs typeface="Times New Roman" panose="02020603050405020304" pitchFamily="18" charset="0"/>
              </a:rPr>
              <a:t>为第三人称单数，谓语动词用第三人称单数形式，故选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 txBox="1">
            <a:spLocks/>
          </p:cNvSpPr>
          <p:nvPr/>
        </p:nvSpPr>
        <p:spPr bwMode="auto">
          <a:xfrm>
            <a:off x="360854" y="2955475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friend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0688" algn="l"/>
                <a:tab pos="67262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have	B. have	C. has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760" y="30756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86022" y="4179611"/>
            <a:ext cx="11260680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“would like to do ...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想要做某事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，动词用不定式，故选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5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974</Words>
  <Application>Microsoft Office PowerPoint</Application>
  <PresentationFormat>自定义</PresentationFormat>
  <Paragraphs>141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399</cp:revision>
  <dcterms:created xsi:type="dcterms:W3CDTF">2020-11-06T05:24:00Z</dcterms:created>
  <dcterms:modified xsi:type="dcterms:W3CDTF">2025-06-10T08:56:29Z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